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0" r:id="rId2"/>
    <p:sldId id="299" r:id="rId3"/>
    <p:sldId id="306" r:id="rId4"/>
  </p:sldIdLst>
  <p:sldSz cx="12192000" cy="6858000"/>
  <p:notesSz cx="6807200" cy="99393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E0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603" autoAdjust="0"/>
    <p:restoredTop sz="94660"/>
  </p:normalViewPr>
  <p:slideViewPr>
    <p:cSldViewPr snapToGrid="0">
      <p:cViewPr varScale="1">
        <p:scale>
          <a:sx n="85" d="100"/>
          <a:sy n="85" d="100"/>
        </p:scale>
        <p:origin x="8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7F65E9-269B-4335-8938-D43FD33901C0}" type="datetimeFigureOut">
              <a:rPr lang="zh-TW" altLang="en-US" smtClean="0"/>
              <a:t>2024/5/9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C9936B-45F8-4ABA-BBC1-FF5472F5C0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1651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C9936B-45F8-4ABA-BBC1-FF5472F5C094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45023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AA2C713-F621-4CF8-B0C1-162D42784D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6D7E90BB-47EF-4562-BDA2-7EB3E6AD68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EBBA2AE-3B9D-4125-8E3E-2ED07C5E6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DA25-3EEB-4E03-8237-F8724C10BB9E}" type="datetimeFigureOut">
              <a:rPr lang="zh-TW" altLang="en-US" smtClean="0"/>
              <a:t>2024/5/9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9C5D7C3-4AC0-48CF-8932-1F42CAC6E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51D4B52-432F-407A-90F4-CF9D140E3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C14B5-B18C-4698-873C-FCDCF392D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5427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1072D7-CE5A-45AB-80FD-4F5C9DDDF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29F5A89-2A8A-4513-8C1C-426E67C275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19ED337-3E45-4AA1-A0A6-D3BA51FB4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DA25-3EEB-4E03-8237-F8724C10BB9E}" type="datetimeFigureOut">
              <a:rPr lang="zh-TW" altLang="en-US" smtClean="0"/>
              <a:t>2024/5/9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D4A2A81-CE40-442D-934B-50362954A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7AD35FE-0AE9-4E42-AC0F-136E55F9A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C14B5-B18C-4698-873C-FCDCF392D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5306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BF8F14FC-2A3B-42AE-BB75-1BCD29EB8E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4D4C0C7C-5836-4DB8-AB19-45DAA280A9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7ED235A-98D6-459F-86AC-F257F7FC3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DA25-3EEB-4E03-8237-F8724C10BB9E}" type="datetimeFigureOut">
              <a:rPr lang="zh-TW" altLang="en-US" smtClean="0"/>
              <a:t>2024/5/9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AE1319-C50C-4D19-87E2-76B41E244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61EF0CC-9B76-4A15-9662-39BE28A61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C14B5-B18C-4698-873C-FCDCF392D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0217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343AA91-4D36-40F8-9972-370647E5A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40D8567-F625-4EC3-B79E-FCD93C09E4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BAFF13F-D5F8-4335-B206-00A54FCF5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DA25-3EEB-4E03-8237-F8724C10BB9E}" type="datetimeFigureOut">
              <a:rPr lang="zh-TW" altLang="en-US" smtClean="0"/>
              <a:t>2024/5/9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B5DF344-6EED-46B0-AB42-58A42EFC8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E010F77-F4DA-4C51-991E-C388207B9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C14B5-B18C-4698-873C-FCDCF392D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6597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8C5BEA2-FA16-4E46-959F-9560F90B4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CBAD554-5A61-4AD1-B4FC-C237439B21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D6F56A3-C159-4CE2-AA0F-81F31ABEA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DA25-3EEB-4E03-8237-F8724C10BB9E}" type="datetimeFigureOut">
              <a:rPr lang="zh-TW" altLang="en-US" smtClean="0"/>
              <a:t>2024/5/9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9628D87-8190-4614-B630-DF5DBD27C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8247C6A-F4B2-44DD-8A7C-F566B5906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C14B5-B18C-4698-873C-FCDCF392D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2560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DD1A13-2552-4B65-9B84-765D7909C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62FA173-BB0B-4232-B147-90CB50C53D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D51DA47-91BD-49D0-835D-AB5E735A7C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90DD27F0-6A02-412B-AFFA-F211BA85F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DA25-3EEB-4E03-8237-F8724C10BB9E}" type="datetimeFigureOut">
              <a:rPr lang="zh-TW" altLang="en-US" smtClean="0"/>
              <a:t>2024/5/9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8F53C3E-0AE1-44F6-BDB2-A5F5E8231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F1C56BD-3D9F-4D3B-B3F8-BE2D50297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C14B5-B18C-4698-873C-FCDCF392D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5557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0B5D22F-2E32-4B33-A442-691433A10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8897B3E-533A-4E68-823C-259E1804FD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2C61CCD-1982-45CA-BEC3-342A9D496A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3D2FA371-3719-4A33-933E-69837F1E96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ADF78D9C-C1AF-4235-8DD8-6E67CAE47A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AE867361-9FAE-41E0-AE39-AB7C7B6DB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DA25-3EEB-4E03-8237-F8724C10BB9E}" type="datetimeFigureOut">
              <a:rPr lang="zh-TW" altLang="en-US" smtClean="0"/>
              <a:t>2024/5/9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026F6F8A-664B-4143-AC5F-CD4C92E57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57274537-1731-4B11-935A-7F8725F71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C14B5-B18C-4698-873C-FCDCF392D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2401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A3B1203-1988-42CC-AA88-4F6A3B5D7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6F9CEEEB-FA5A-4D71-B601-C1A6434D2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DA25-3EEB-4E03-8237-F8724C10BB9E}" type="datetimeFigureOut">
              <a:rPr lang="zh-TW" altLang="en-US" smtClean="0"/>
              <a:t>2024/5/9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873B9CC0-40F7-4A79-B16C-24E372478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E2B1E19E-5780-409A-9F8F-A98D1B3B2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C14B5-B18C-4698-873C-FCDCF392D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9674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1624CFF3-5EC0-4C3B-A1AD-2CEA137BE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DA25-3EEB-4E03-8237-F8724C10BB9E}" type="datetimeFigureOut">
              <a:rPr lang="zh-TW" altLang="en-US" smtClean="0"/>
              <a:t>2024/5/9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25221003-B700-4C59-9076-E3911E10E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0037487-7A70-4A82-8997-8B46BC050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C14B5-B18C-4698-873C-FCDCF392D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6190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04F73F8-8A0E-4E36-A32D-C3C67EF6A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2A5FB75-D3B3-4E8B-A3EE-D90F38C34F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59C6BC42-4376-49E0-A70C-25036FC19B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AF132D0-06BA-4B96-8F48-C44F1B7CF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DA25-3EEB-4E03-8237-F8724C10BB9E}" type="datetimeFigureOut">
              <a:rPr lang="zh-TW" altLang="en-US" smtClean="0"/>
              <a:t>2024/5/9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C67C7AE-3CDA-4D04-846B-3689FFB8C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EDC6E62F-3083-40E4-9BA5-4888A4E6A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C14B5-B18C-4698-873C-FCDCF392D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0867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E573C26-1847-4B94-971C-5704D87B1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29131C12-C166-42C6-BA0E-89750132F8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89668B20-010D-478D-A951-47D79A1907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9099B3F2-3B48-477A-9A90-4798E6D66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DA25-3EEB-4E03-8237-F8724C10BB9E}" type="datetimeFigureOut">
              <a:rPr lang="zh-TW" altLang="en-US" smtClean="0"/>
              <a:t>2024/5/9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99594B3-F958-415B-B9A6-36C4B9BBC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EF6D827-6521-40FB-8A07-40C34CC8D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C14B5-B18C-4698-873C-FCDCF392D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1317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BCFBAF79-2E61-4034-BDC1-8274805EE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561A102-9D99-4B44-A3F3-FC6EFA928F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877787-116E-40EB-AFE5-CA832B76D6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74DA25-3EEB-4E03-8237-F8724C10BB9E}" type="datetimeFigureOut">
              <a:rPr lang="zh-TW" altLang="en-US" smtClean="0"/>
              <a:t>2024/5/9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94F3243-38F4-4C0F-ADF1-5F28C2FA83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AC2BC19-B3B4-42D8-B5AE-D9F1417908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C14B5-B18C-4698-873C-FCDCF392D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2479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ie.org.tw/cms/UpLoad/files/%E6%9C%80%E6%96%B0%E6%B6%88%E6%81%AF/IEET%E8%88%87CIE%E5%B7%A5%E7%A8%8B%E6%95%99%E8%82%B2%E5%8F%8A%E5%B0%88%E6%A5%AD%E8%83%BD%E5%8A%9B%E6%A8%99%E6%BA%96%E5%BB%BA%E6%A7%8B%E6%B0%B8%E7%BA%8C%E5%AE%A3%E8%A8%80_Final.p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>
            <a:extLst>
              <a:ext uri="{FF2B5EF4-FFF2-40B4-BE49-F238E27FC236}">
                <a16:creationId xmlns:a16="http://schemas.microsoft.com/office/drawing/2014/main" id="{851D238A-BD2B-49EE-866E-2A5004B98A6A}"/>
              </a:ext>
            </a:extLst>
          </p:cNvPr>
          <p:cNvSpPr/>
          <p:nvPr/>
        </p:nvSpPr>
        <p:spPr>
          <a:xfrm>
            <a:off x="1497106" y="2542288"/>
            <a:ext cx="8695766" cy="305699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1200"/>
              </a:spcBef>
            </a:pPr>
            <a:r>
              <a:rPr lang="zh-TW" altLang="en-US" sz="4000" b="1" kern="1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仿宋體W2(P)" panose="02020200000000000000" pitchFamily="18" charset="-120"/>
                <a:ea typeface="華康仿宋體W2(P)" panose="02020200000000000000" pitchFamily="18" charset="-120"/>
                <a:cs typeface="Times New Roman" panose="02020603050405020304" pitchFamily="18" charset="0"/>
              </a:rPr>
              <a:t>亞太工程師</a:t>
            </a:r>
            <a:r>
              <a:rPr lang="en-US" altLang="zh-TW" sz="4000" b="1" kern="1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仿宋體W2(P)" panose="02020200000000000000" pitchFamily="18" charset="-120"/>
                <a:ea typeface="華康仿宋體W2(P)" panose="02020200000000000000" pitchFamily="18" charset="-120"/>
                <a:cs typeface="Times New Roman" panose="02020603050405020304" pitchFamily="18" charset="0"/>
              </a:rPr>
              <a:t>/</a:t>
            </a:r>
            <a:r>
              <a:rPr lang="zh-TW" altLang="en-US" sz="4000" b="1" kern="1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仿宋體W2(P)" panose="02020200000000000000" pitchFamily="18" charset="-120"/>
                <a:ea typeface="華康仿宋體W2(P)" panose="02020200000000000000" pitchFamily="18" charset="-120"/>
                <a:cs typeface="Times New Roman" panose="02020603050405020304" pitchFamily="18" charset="0"/>
              </a:rPr>
              <a:t>國際工程師評估準則</a:t>
            </a:r>
            <a:endParaRPr lang="en-US" altLang="zh-TW" sz="4000" b="1" kern="1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華康仿宋體W2(P)" panose="02020200000000000000" pitchFamily="18" charset="-120"/>
              <a:ea typeface="華康仿宋體W2(P)" panose="02020200000000000000" pitchFamily="18" charset="-12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Bef>
                <a:spcPts val="1200"/>
              </a:spcBef>
            </a:pPr>
            <a:r>
              <a:rPr lang="zh-TW" altLang="en-US" sz="4000" b="1" kern="1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仿宋體W2(P)" panose="02020200000000000000" pitchFamily="18" charset="-120"/>
                <a:ea typeface="華康仿宋體W2(P)" panose="02020200000000000000" pitchFamily="18" charset="-120"/>
                <a:cs typeface="Times New Roman" panose="02020603050405020304" pitchFamily="18" charset="0"/>
              </a:rPr>
              <a:t>導入新版</a:t>
            </a:r>
            <a:r>
              <a:rPr lang="en-US" altLang="zh-TW" sz="4000" b="1" kern="1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仿宋體W2(P)" panose="02020200000000000000" pitchFamily="18" charset="-120"/>
                <a:ea typeface="華康仿宋體W2(P)" panose="02020200000000000000" pitchFamily="18" charset="-120"/>
                <a:cs typeface="Times New Roman" panose="02020603050405020304" pitchFamily="18" charset="0"/>
              </a:rPr>
              <a:t>GAPC</a:t>
            </a:r>
          </a:p>
          <a:p>
            <a:pPr algn="ctr">
              <a:lnSpc>
                <a:spcPct val="150000"/>
              </a:lnSpc>
              <a:spcBef>
                <a:spcPts val="1200"/>
              </a:spcBef>
            </a:pPr>
            <a:r>
              <a:rPr lang="zh-TW" altLang="en-US" sz="4000" b="1" kern="1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仿宋體W2(P)" panose="02020200000000000000" pitchFamily="18" charset="-120"/>
                <a:ea typeface="華康仿宋體W2(P)" panose="02020200000000000000" pitchFamily="18" charset="-120"/>
                <a:cs typeface="Times New Roman" panose="02020603050405020304" pitchFamily="18" charset="0"/>
              </a:rPr>
              <a:t>說明</a:t>
            </a:r>
            <a:endParaRPr lang="en-US" altLang="zh-TW" sz="4000" b="1" kern="1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華康仿宋體W2(P)" panose="02020200000000000000" pitchFamily="18" charset="-120"/>
              <a:ea typeface="華康仿宋體W2(P)" panose="020202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10" name="文字方塊 10">
            <a:extLst>
              <a:ext uri="{FF2B5EF4-FFF2-40B4-BE49-F238E27FC236}">
                <a16:creationId xmlns:a16="http://schemas.microsoft.com/office/drawing/2014/main" id="{24524022-7D4C-4CE7-B509-BB84967F65EA}"/>
              </a:ext>
            </a:extLst>
          </p:cNvPr>
          <p:cNvSpPr txBox="1"/>
          <p:nvPr/>
        </p:nvSpPr>
        <p:spPr>
          <a:xfrm>
            <a:off x="6949970" y="690765"/>
            <a:ext cx="4152783" cy="707886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de-DE" altLang="zh-TW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Chinese Taipei APEC Engineer / IPEA Monitoring Committee</a:t>
            </a:r>
            <a:endParaRPr lang="zh-TW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pic>
        <p:nvPicPr>
          <p:cNvPr id="11" name="圖片 10" descr="一張含有 標誌, 字型, 符號, 圖形 的圖片&#10;&#10;自動產生的描述">
            <a:extLst>
              <a:ext uri="{FF2B5EF4-FFF2-40B4-BE49-F238E27FC236}">
                <a16:creationId xmlns:a16="http://schemas.microsoft.com/office/drawing/2014/main" id="{EA4F9A46-250A-6BE5-7158-426130A60D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210" y="418134"/>
            <a:ext cx="732051" cy="1158344"/>
          </a:xfrm>
          <a:prstGeom prst="rect">
            <a:avLst/>
          </a:prstGeom>
        </p:spPr>
      </p:pic>
      <p:sp>
        <p:nvSpPr>
          <p:cNvPr id="13" name="文字方塊 12">
            <a:extLst>
              <a:ext uri="{FF2B5EF4-FFF2-40B4-BE49-F238E27FC236}">
                <a16:creationId xmlns:a16="http://schemas.microsoft.com/office/drawing/2014/main" id="{A36AE7A4-0122-4269-BE7A-55A6BB7BE75B}"/>
              </a:ext>
            </a:extLst>
          </p:cNvPr>
          <p:cNvSpPr txBox="1"/>
          <p:nvPr/>
        </p:nvSpPr>
        <p:spPr>
          <a:xfrm>
            <a:off x="1349223" y="690765"/>
            <a:ext cx="6385609" cy="58477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altLang="zh-TW" sz="3200" dirty="0">
                <a:solidFill>
                  <a:schemeClr val="accent1"/>
                </a:solidFill>
                <a:latin typeface="Georgia" panose="02040502050405020303" pitchFamily="18" charset="0"/>
              </a:rPr>
              <a:t>Chinese Institute of Engineers</a:t>
            </a:r>
            <a:endParaRPr lang="en-US" altLang="zh-TW" sz="3200" dirty="0">
              <a:solidFill>
                <a:schemeClr val="accent1"/>
              </a:solidFill>
              <a:effectLst/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8188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5B189102-76C6-47D2-8F1F-F314F05E762F}"/>
              </a:ext>
            </a:extLst>
          </p:cNvPr>
          <p:cNvSpPr/>
          <p:nvPr/>
        </p:nvSpPr>
        <p:spPr>
          <a:xfrm>
            <a:off x="845194" y="274954"/>
            <a:ext cx="3842920" cy="40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zh-CN" altLang="en-US" sz="2000" b="1" kern="100" dirty="0">
                <a:solidFill>
                  <a:srgbClr val="002060"/>
                </a:solidFill>
                <a:latin typeface="華康仿宋體W2(P)" panose="02020200000000000000" pitchFamily="18" charset="-120"/>
                <a:ea typeface="華康仿宋體W2(P)" panose="02020200000000000000" pitchFamily="18" charset="-120"/>
                <a:cs typeface="Times New Roman" panose="02020603050405020304" pitchFamily="18" charset="0"/>
              </a:rPr>
              <a:t>新版</a:t>
            </a:r>
            <a:r>
              <a:rPr lang="de-DE" altLang="zh-CN" sz="2000" b="1" kern="100" dirty="0">
                <a:solidFill>
                  <a:srgbClr val="002060"/>
                </a:solidFill>
                <a:latin typeface="華康仿宋體W2(P)" panose="02020200000000000000" pitchFamily="18" charset="-120"/>
                <a:ea typeface="華康仿宋體W2(P)" panose="02020200000000000000" pitchFamily="18" charset="-120"/>
                <a:cs typeface="Times New Roman" panose="02020603050405020304" pitchFamily="18" charset="0"/>
              </a:rPr>
              <a:t>GAPC</a:t>
            </a:r>
            <a:r>
              <a:rPr lang="zh-CN" altLang="en-US" sz="2000" b="1" kern="100" dirty="0">
                <a:solidFill>
                  <a:srgbClr val="002060"/>
                </a:solidFill>
                <a:latin typeface="華康仿宋體W2(P)" panose="02020200000000000000" pitchFamily="18" charset="-120"/>
                <a:ea typeface="華康仿宋體W2(P)" panose="02020200000000000000" pitchFamily="18" charset="-120"/>
                <a:cs typeface="Times New Roman" panose="02020603050405020304" pitchFamily="18" charset="0"/>
              </a:rPr>
              <a:t>介紹</a:t>
            </a:r>
            <a:endParaRPr lang="en-US" altLang="zh-CN" sz="2000" b="1" kern="100" dirty="0">
              <a:solidFill>
                <a:srgbClr val="002060"/>
              </a:solidFill>
              <a:latin typeface="華康仿宋體W2(P)" panose="02020200000000000000" pitchFamily="18" charset="-120"/>
              <a:ea typeface="華康仿宋體W2(P)" panose="02020200000000000000" pitchFamily="18" charset="-120"/>
              <a:cs typeface="Times New Roman" panose="02020603050405020304" pitchFamily="18" charset="0"/>
            </a:endParaRPr>
          </a:p>
        </p:txBody>
      </p:sp>
      <p:grpSp>
        <p:nvGrpSpPr>
          <p:cNvPr id="6" name="群組 5">
            <a:extLst>
              <a:ext uri="{FF2B5EF4-FFF2-40B4-BE49-F238E27FC236}">
                <a16:creationId xmlns:a16="http://schemas.microsoft.com/office/drawing/2014/main" id="{03234643-18E3-473A-AC9C-87307B8E3CFD}"/>
              </a:ext>
            </a:extLst>
          </p:cNvPr>
          <p:cNvGrpSpPr/>
          <p:nvPr/>
        </p:nvGrpSpPr>
        <p:grpSpPr>
          <a:xfrm>
            <a:off x="6556782" y="74053"/>
            <a:ext cx="5552024" cy="855571"/>
            <a:chOff x="6556782" y="74053"/>
            <a:chExt cx="5552024" cy="855571"/>
          </a:xfrm>
        </p:grpSpPr>
        <p:sp>
          <p:nvSpPr>
            <p:cNvPr id="7" name="文字方塊 6">
              <a:extLst>
                <a:ext uri="{FF2B5EF4-FFF2-40B4-BE49-F238E27FC236}">
                  <a16:creationId xmlns:a16="http://schemas.microsoft.com/office/drawing/2014/main" id="{A483009D-743E-4858-BFE7-1DBACF511456}"/>
                </a:ext>
              </a:extLst>
            </p:cNvPr>
            <p:cNvSpPr txBox="1"/>
            <p:nvPr/>
          </p:nvSpPr>
          <p:spPr>
            <a:xfrm>
              <a:off x="7097486" y="167129"/>
              <a:ext cx="5011320" cy="523220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>
              <a:spAutoFit/>
            </a:bodyPr>
            <a:lstStyle>
              <a:defPPr>
                <a:defRPr lang="zh-TW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altLang="zh-TW" sz="2800" dirty="0">
                  <a:solidFill>
                    <a:schemeClr val="accent1"/>
                  </a:solidFill>
                  <a:latin typeface="Georgia" panose="02040502050405020303" pitchFamily="18" charset="0"/>
                </a:rPr>
                <a:t>Chinese Institute of Engineers</a:t>
              </a:r>
              <a:endParaRPr lang="en-US" altLang="zh-TW" sz="2800" dirty="0">
                <a:solidFill>
                  <a:schemeClr val="accent1"/>
                </a:solidFill>
                <a:effectLst/>
                <a:latin typeface="Georgia" panose="02040502050405020303" pitchFamily="18" charset="0"/>
              </a:endParaRPr>
            </a:p>
          </p:txBody>
        </p:sp>
        <p:pic>
          <p:nvPicPr>
            <p:cNvPr id="8" name="圖片 7" descr="一張含有 標誌, 字型, 符號, 圖形 的圖片&#10;&#10;自動產生的描述">
              <a:extLst>
                <a:ext uri="{FF2B5EF4-FFF2-40B4-BE49-F238E27FC236}">
                  <a16:creationId xmlns:a16="http://schemas.microsoft.com/office/drawing/2014/main" id="{777AA8BC-366B-4A82-8FF8-82872671528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56782" y="74053"/>
              <a:ext cx="540704" cy="855571"/>
            </a:xfrm>
            <a:prstGeom prst="rect">
              <a:avLst/>
            </a:prstGeom>
          </p:spPr>
        </p:pic>
      </p:grpSp>
      <p:sp>
        <p:nvSpPr>
          <p:cNvPr id="9" name="文字方塊 8">
            <a:extLst>
              <a:ext uri="{FF2B5EF4-FFF2-40B4-BE49-F238E27FC236}">
                <a16:creationId xmlns:a16="http://schemas.microsoft.com/office/drawing/2014/main" id="{97F7E6B8-655A-45DB-A612-11B17DE7314D}"/>
              </a:ext>
            </a:extLst>
          </p:cNvPr>
          <p:cNvSpPr txBox="1"/>
          <p:nvPr/>
        </p:nvSpPr>
        <p:spPr>
          <a:xfrm>
            <a:off x="796655" y="1198694"/>
            <a:ext cx="1059869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en-US" altLang="zh-TW" sz="2400" dirty="0">
                <a:latin typeface="華康仿宋體W2(P)" panose="02020200000000000000" pitchFamily="18" charset="-120"/>
                <a:ea typeface="華康仿宋體W2(P)" panose="02020200000000000000" pitchFamily="18" charset="-120"/>
              </a:rPr>
              <a:t>Graduate Attributes and Professional Competences</a:t>
            </a:r>
            <a:r>
              <a:rPr lang="zh-TW" altLang="en-US" sz="2400" dirty="0">
                <a:latin typeface="華康仿宋體W2(P)" panose="02020200000000000000" pitchFamily="18" charset="-120"/>
                <a:ea typeface="華康仿宋體W2(P)" panose="02020200000000000000" pitchFamily="18" charset="-120"/>
              </a:rPr>
              <a:t>（畢業生核心能力及專業工程師能力標準，簡稱</a:t>
            </a:r>
            <a:r>
              <a:rPr lang="en-US" altLang="zh-TW" sz="2400" dirty="0">
                <a:latin typeface="華康仿宋體W2(P)" panose="02020200000000000000" pitchFamily="18" charset="-120"/>
                <a:ea typeface="華康仿宋體W2(P)" panose="02020200000000000000" pitchFamily="18" charset="-120"/>
              </a:rPr>
              <a:t>GAPC</a:t>
            </a:r>
            <a:r>
              <a:rPr lang="zh-TW" altLang="en-US" sz="2400" dirty="0">
                <a:latin typeface="華康仿宋體W2(P)" panose="02020200000000000000" pitchFamily="18" charset="-120"/>
                <a:ea typeface="華康仿宋體W2(P)" panose="02020200000000000000" pitchFamily="18" charset="-120"/>
              </a:rPr>
              <a:t>），是由國際工程聯盟（</a:t>
            </a:r>
            <a:r>
              <a:rPr lang="en-US" altLang="zh-TW" sz="2400" dirty="0">
                <a:latin typeface="華康仿宋體W2(P)" panose="02020200000000000000" pitchFamily="18" charset="-120"/>
                <a:ea typeface="華康仿宋體W2(P)" panose="02020200000000000000" pitchFamily="18" charset="-120"/>
              </a:rPr>
              <a:t>IEA</a:t>
            </a:r>
            <a:r>
              <a:rPr lang="zh-TW" altLang="en-US" sz="2400" dirty="0">
                <a:latin typeface="華康仿宋體W2(P)" panose="02020200000000000000" pitchFamily="18" charset="-120"/>
                <a:ea typeface="華康仿宋體W2(P)" panose="02020200000000000000" pitchFamily="18" charset="-120"/>
              </a:rPr>
              <a:t>）、世界工程組織聯盟（</a:t>
            </a:r>
            <a:r>
              <a:rPr lang="en-US" altLang="zh-TW" sz="2400" dirty="0">
                <a:latin typeface="華康仿宋體W2(P)" panose="02020200000000000000" pitchFamily="18" charset="-120"/>
                <a:ea typeface="華康仿宋體W2(P)" panose="02020200000000000000" pitchFamily="18" charset="-120"/>
              </a:rPr>
              <a:t>WFEO</a:t>
            </a:r>
            <a:r>
              <a:rPr lang="zh-TW" altLang="en-US" sz="2400" dirty="0">
                <a:latin typeface="華康仿宋體W2(P)" panose="02020200000000000000" pitchFamily="18" charset="-120"/>
                <a:ea typeface="華康仿宋體W2(P)" panose="02020200000000000000" pitchFamily="18" charset="-120"/>
              </a:rPr>
              <a:t>）及聯合國教科文組織（</a:t>
            </a:r>
            <a:r>
              <a:rPr lang="en-US" altLang="zh-TW" sz="2400" dirty="0">
                <a:latin typeface="華康仿宋體W2(P)" panose="02020200000000000000" pitchFamily="18" charset="-120"/>
                <a:ea typeface="華康仿宋體W2(P)" panose="02020200000000000000" pitchFamily="18" charset="-120"/>
              </a:rPr>
              <a:t>UNESCO</a:t>
            </a:r>
            <a:r>
              <a:rPr lang="zh-TW" altLang="en-US" sz="2400" dirty="0">
                <a:latin typeface="華康仿宋體W2(P)" panose="02020200000000000000" pitchFamily="18" charset="-120"/>
                <a:ea typeface="華康仿宋體W2(P)" panose="02020200000000000000" pitchFamily="18" charset="-120"/>
              </a:rPr>
              <a:t>）共同推動，並於</a:t>
            </a:r>
            <a:r>
              <a:rPr lang="en-US" altLang="zh-TW" sz="2400" dirty="0">
                <a:latin typeface="華康仿宋體W2(P)" panose="02020200000000000000" pitchFamily="18" charset="-120"/>
                <a:ea typeface="華康仿宋體W2(P)" panose="02020200000000000000" pitchFamily="18" charset="-120"/>
              </a:rPr>
              <a:t>2021</a:t>
            </a:r>
            <a:r>
              <a:rPr lang="zh-TW" altLang="en-US" sz="2400" dirty="0">
                <a:latin typeface="華康仿宋體W2(P)" panose="02020200000000000000" pitchFamily="18" charset="-120"/>
                <a:ea typeface="華康仿宋體W2(P)" panose="02020200000000000000" pitchFamily="18" charset="-120"/>
              </a:rPr>
              <a:t>年</a:t>
            </a:r>
            <a:r>
              <a:rPr lang="en-US" altLang="zh-TW" sz="2400" dirty="0">
                <a:latin typeface="華康仿宋體W2(P)" panose="02020200000000000000" pitchFamily="18" charset="-120"/>
                <a:ea typeface="華康仿宋體W2(P)" panose="02020200000000000000" pitchFamily="18" charset="-120"/>
              </a:rPr>
              <a:t>6</a:t>
            </a:r>
            <a:r>
              <a:rPr lang="zh-TW" altLang="en-US" sz="2400" dirty="0">
                <a:latin typeface="華康仿宋體W2(P)" panose="02020200000000000000" pitchFamily="18" charset="-120"/>
                <a:ea typeface="華康仿宋體W2(P)" panose="02020200000000000000" pitchFamily="18" charset="-120"/>
              </a:rPr>
              <a:t>月由</a:t>
            </a:r>
            <a:r>
              <a:rPr lang="en-US" altLang="zh-TW" sz="2400" dirty="0">
                <a:latin typeface="華康仿宋體W2(P)" panose="02020200000000000000" pitchFamily="18" charset="-120"/>
                <a:ea typeface="華康仿宋體W2(P)" panose="02020200000000000000" pitchFamily="18" charset="-120"/>
              </a:rPr>
              <a:t>IEA</a:t>
            </a:r>
            <a:r>
              <a:rPr lang="zh-TW" altLang="en-US" sz="2400" dirty="0">
                <a:latin typeface="華康仿宋體W2(P)" panose="02020200000000000000" pitchFamily="18" charset="-120"/>
                <a:ea typeface="華康仿宋體W2(P)" panose="02020200000000000000" pitchFamily="18" charset="-120"/>
              </a:rPr>
              <a:t>公告最新版本（第</a:t>
            </a:r>
            <a:r>
              <a:rPr lang="en-US" altLang="zh-TW" sz="2400" dirty="0">
                <a:latin typeface="華康仿宋體W2(P)" panose="02020200000000000000" pitchFamily="18" charset="-120"/>
                <a:ea typeface="華康仿宋體W2(P)" panose="02020200000000000000" pitchFamily="18" charset="-120"/>
              </a:rPr>
              <a:t>4</a:t>
            </a:r>
            <a:r>
              <a:rPr lang="zh-TW" altLang="en-US" sz="2400" dirty="0">
                <a:latin typeface="華康仿宋體W2(P)" panose="02020200000000000000" pitchFamily="18" charset="-120"/>
                <a:ea typeface="華康仿宋體W2(P)" panose="02020200000000000000" pitchFamily="18" charset="-120"/>
              </a:rPr>
              <a:t>版）</a:t>
            </a:r>
            <a:r>
              <a:rPr lang="en-US" altLang="zh-TW" sz="2400" dirty="0">
                <a:latin typeface="華康仿宋體W2(P)" panose="02020200000000000000" pitchFamily="18" charset="-120"/>
                <a:ea typeface="華康仿宋體W2(P)" panose="02020200000000000000" pitchFamily="18" charset="-120"/>
              </a:rPr>
              <a:t>GAPC</a:t>
            </a:r>
            <a:r>
              <a:rPr lang="zh-TW" altLang="en-US" sz="2400" dirty="0">
                <a:latin typeface="華康仿宋體W2(P)" panose="02020200000000000000" pitchFamily="18" charset="-120"/>
                <a:ea typeface="華康仿宋體W2(P)" panose="02020200000000000000" pitchFamily="18" charset="-120"/>
              </a:rPr>
              <a:t>，將成為全球工程教育及產業界養成專業工程師的重要導引。</a:t>
            </a:r>
            <a:endParaRPr lang="en-US" altLang="zh-TW" sz="2400" dirty="0">
              <a:latin typeface="華康仿宋體W2(P)" panose="02020200000000000000" pitchFamily="18" charset="-120"/>
              <a:ea typeface="華康仿宋體W2(P)" panose="02020200000000000000" pitchFamily="18" charset="-120"/>
            </a:endParaRP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AutoNum type="arabicPeriod" startAt="2"/>
            </a:pPr>
            <a:r>
              <a:rPr lang="zh-TW" altLang="en-US" sz="2400" dirty="0">
                <a:latin typeface="華康仿宋體W2(P)" panose="02020200000000000000" pitchFamily="18" charset="-120"/>
                <a:ea typeface="華康仿宋體W2(P)" panose="02020200000000000000" pitchFamily="18" charset="-120"/>
              </a:rPr>
              <a:t>新版</a:t>
            </a:r>
            <a:r>
              <a:rPr lang="en-US" altLang="zh-TW" sz="2400" dirty="0">
                <a:latin typeface="華康仿宋體W2(P)" panose="02020200000000000000" pitchFamily="18" charset="-120"/>
                <a:ea typeface="華康仿宋體W2(P)" panose="02020200000000000000" pitchFamily="18" charset="-120"/>
              </a:rPr>
              <a:t>GAPC</a:t>
            </a:r>
            <a:r>
              <a:rPr lang="zh-TW" altLang="en-US" sz="2400" dirty="0">
                <a:latin typeface="華康仿宋體W2(P)" panose="02020200000000000000" pitchFamily="18" charset="-120"/>
                <a:ea typeface="華康仿宋體W2(P)" panose="02020200000000000000" pitchFamily="18" charset="-120"/>
              </a:rPr>
              <a:t>重點在於納入落實聯合國永續發展目標及數位技術、跨界整合和溝通管理等非傳統和非技術性能力的新元素。與工程教育認證有關的華盛頓協定、雪梨協定（由中華工程教育學會代表我國參與），以及與專業工程師能力有關的亞太工程師協議、國際工程師協議等（由中工會代表我國參與），均應導入上述重點，與國際認證標準接軌。</a:t>
            </a:r>
            <a:endParaRPr lang="en-US" altLang="zh-TW" sz="2400" dirty="0">
              <a:latin typeface="華康仿宋體W2(P)" panose="02020200000000000000" pitchFamily="18" charset="-120"/>
              <a:ea typeface="華康仿宋體W2(P)" panose="02020200000000000000" pitchFamily="18" charset="-120"/>
            </a:endParaRP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AutoNum type="arabicPeriod" startAt="2"/>
            </a:pPr>
            <a:r>
              <a:rPr lang="zh-TW" altLang="en-US" sz="2400" dirty="0">
                <a:latin typeface="華康仿宋體W2(P)" panose="02020200000000000000" pitchFamily="18" charset="-120"/>
                <a:ea typeface="華康仿宋體W2(P)" panose="02020200000000000000" pitchFamily="18" charset="-120"/>
              </a:rPr>
              <a:t>中工會</a:t>
            </a:r>
            <a:r>
              <a:rPr lang="en-US" altLang="zh-TW" sz="2400" dirty="0">
                <a:latin typeface="華康仿宋體W2(P)" panose="02020200000000000000" pitchFamily="18" charset="-120"/>
                <a:ea typeface="華康仿宋體W2(P)" panose="02020200000000000000" pitchFamily="18" charset="-120"/>
              </a:rPr>
              <a:t>CIE</a:t>
            </a:r>
            <a:r>
              <a:rPr lang="zh-TW" altLang="en-US" sz="2400" dirty="0">
                <a:latin typeface="華康仿宋體W2(P)" panose="02020200000000000000" pitchFamily="18" charset="-120"/>
                <a:ea typeface="華康仿宋體W2(P)" panose="02020200000000000000" pitchFamily="18" charset="-120"/>
              </a:rPr>
              <a:t>與中華工程教育學會</a:t>
            </a:r>
            <a:r>
              <a:rPr lang="en-US" altLang="zh-TW" sz="2400" dirty="0">
                <a:latin typeface="華康仿宋體W2(P)" panose="02020200000000000000" pitchFamily="18" charset="-120"/>
                <a:ea typeface="華康仿宋體W2(P)" panose="02020200000000000000" pitchFamily="18" charset="-120"/>
              </a:rPr>
              <a:t>IEET</a:t>
            </a:r>
            <a:r>
              <a:rPr lang="zh-TW" altLang="en-US" sz="2400" dirty="0">
                <a:latin typeface="華康仿宋體W2(P)" panose="02020200000000000000" pitchFamily="18" charset="-120"/>
                <a:ea typeface="華康仿宋體W2(P)" panose="02020200000000000000" pitchFamily="18" charset="-120"/>
              </a:rPr>
              <a:t>於</a:t>
            </a:r>
            <a:r>
              <a:rPr lang="en-US" altLang="zh-TW" sz="2400" dirty="0">
                <a:latin typeface="華康仿宋體W2(P)" panose="02020200000000000000" pitchFamily="18" charset="-120"/>
                <a:ea typeface="華康仿宋體W2(P)" panose="02020200000000000000" pitchFamily="18" charset="-120"/>
              </a:rPr>
              <a:t>2022</a:t>
            </a:r>
            <a:r>
              <a:rPr lang="zh-TW" altLang="en-US" sz="2400" dirty="0">
                <a:latin typeface="華康仿宋體W2(P)" panose="02020200000000000000" pitchFamily="18" charset="-120"/>
                <a:ea typeface="華康仿宋體W2(P)" panose="02020200000000000000" pitchFamily="18" charset="-120"/>
              </a:rPr>
              <a:t>年</a:t>
            </a:r>
            <a:r>
              <a:rPr lang="en-US" altLang="zh-TW" sz="2400" dirty="0">
                <a:latin typeface="華康仿宋體W2(P)" panose="02020200000000000000" pitchFamily="18" charset="-120"/>
                <a:ea typeface="華康仿宋體W2(P)" panose="02020200000000000000" pitchFamily="18" charset="-120"/>
              </a:rPr>
              <a:t>8</a:t>
            </a:r>
            <a:r>
              <a:rPr lang="zh-TW" altLang="en-US" sz="2400" dirty="0">
                <a:latin typeface="華康仿宋體W2(P)" panose="02020200000000000000" pitchFamily="18" charset="-120"/>
                <a:ea typeface="華康仿宋體W2(P)" panose="02020200000000000000" pitchFamily="18" charset="-120"/>
              </a:rPr>
              <a:t>月</a:t>
            </a:r>
            <a:r>
              <a:rPr lang="en-US" altLang="zh-TW" sz="2400" dirty="0">
                <a:latin typeface="華康仿宋體W2(P)" panose="02020200000000000000" pitchFamily="18" charset="-120"/>
                <a:ea typeface="華康仿宋體W2(P)" panose="02020200000000000000" pitchFamily="18" charset="-120"/>
              </a:rPr>
              <a:t>8</a:t>
            </a:r>
            <a:r>
              <a:rPr lang="zh-TW" altLang="en-US" sz="2400" dirty="0">
                <a:latin typeface="華康仿宋體W2(P)" panose="02020200000000000000" pitchFamily="18" charset="-120"/>
                <a:ea typeface="華康仿宋體W2(P)" panose="02020200000000000000" pitchFamily="18" charset="-120"/>
              </a:rPr>
              <a:t>日聯合發表「工程教育及專業能力標準建構永續發展宣言」，共同推動我國人才永續工作，促進產業發展與工程科技領域共好。（</a:t>
            </a:r>
            <a:r>
              <a:rPr lang="zh-TW" altLang="en-US" sz="2400" dirty="0">
                <a:latin typeface="華康仿宋體W2(P)" panose="02020200000000000000" pitchFamily="18" charset="-120"/>
                <a:ea typeface="華康仿宋體W2(P)" panose="02020200000000000000" pitchFamily="18" charset="-120"/>
                <a:hlinkClick r:id="rId3"/>
              </a:rPr>
              <a:t>聯合宣言內容</a:t>
            </a:r>
            <a:r>
              <a:rPr lang="zh-TW" altLang="en-US" sz="2400" dirty="0">
                <a:latin typeface="華康仿宋體W2(P)" panose="02020200000000000000" pitchFamily="18" charset="-120"/>
                <a:ea typeface="華康仿宋體W2(P)" panose="02020200000000000000" pitchFamily="18" charset="-120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771760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群組 4">
            <a:extLst>
              <a:ext uri="{FF2B5EF4-FFF2-40B4-BE49-F238E27FC236}">
                <a16:creationId xmlns:a16="http://schemas.microsoft.com/office/drawing/2014/main" id="{258E7DEF-7EE9-4211-B402-3AAE5724D9B3}"/>
              </a:ext>
            </a:extLst>
          </p:cNvPr>
          <p:cNvGrpSpPr/>
          <p:nvPr/>
        </p:nvGrpSpPr>
        <p:grpSpPr>
          <a:xfrm>
            <a:off x="6556782" y="74053"/>
            <a:ext cx="5552024" cy="855571"/>
            <a:chOff x="6556782" y="74053"/>
            <a:chExt cx="5552024" cy="855571"/>
          </a:xfrm>
        </p:grpSpPr>
        <p:sp>
          <p:nvSpPr>
            <p:cNvPr id="6" name="文字方塊 5">
              <a:extLst>
                <a:ext uri="{FF2B5EF4-FFF2-40B4-BE49-F238E27FC236}">
                  <a16:creationId xmlns:a16="http://schemas.microsoft.com/office/drawing/2014/main" id="{76423759-C8CD-4C2B-96C8-73C7B9E258E1}"/>
                </a:ext>
              </a:extLst>
            </p:cNvPr>
            <p:cNvSpPr txBox="1"/>
            <p:nvPr/>
          </p:nvSpPr>
          <p:spPr>
            <a:xfrm>
              <a:off x="7097486" y="167129"/>
              <a:ext cx="5011320" cy="523220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>
              <a:spAutoFit/>
            </a:bodyPr>
            <a:lstStyle>
              <a:defPPr>
                <a:defRPr lang="zh-TW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altLang="zh-TW" sz="2800" dirty="0">
                  <a:solidFill>
                    <a:schemeClr val="accent1"/>
                  </a:solidFill>
                  <a:latin typeface="Georgia" panose="02040502050405020303" pitchFamily="18" charset="0"/>
                </a:rPr>
                <a:t>Chinese Institute of Engineers</a:t>
              </a:r>
              <a:endParaRPr lang="en-US" altLang="zh-TW" sz="2800" dirty="0">
                <a:solidFill>
                  <a:schemeClr val="accent1"/>
                </a:solidFill>
                <a:effectLst/>
                <a:latin typeface="Georgia" panose="02040502050405020303" pitchFamily="18" charset="0"/>
              </a:endParaRPr>
            </a:p>
          </p:txBody>
        </p:sp>
        <p:pic>
          <p:nvPicPr>
            <p:cNvPr id="7" name="圖片 6" descr="一張含有 標誌, 字型, 符號, 圖形 的圖片&#10;&#10;自動產生的描述">
              <a:extLst>
                <a:ext uri="{FF2B5EF4-FFF2-40B4-BE49-F238E27FC236}">
                  <a16:creationId xmlns:a16="http://schemas.microsoft.com/office/drawing/2014/main" id="{373712D1-8C71-4BEE-A26F-4CBAFD5AF23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56782" y="74053"/>
              <a:ext cx="540704" cy="855571"/>
            </a:xfrm>
            <a:prstGeom prst="rect">
              <a:avLst/>
            </a:prstGeom>
          </p:spPr>
        </p:pic>
      </p:grpSp>
      <p:sp>
        <p:nvSpPr>
          <p:cNvPr id="45" name="矩形 44">
            <a:extLst>
              <a:ext uri="{FF2B5EF4-FFF2-40B4-BE49-F238E27FC236}">
                <a16:creationId xmlns:a16="http://schemas.microsoft.com/office/drawing/2014/main" id="{C6AD562B-5E0D-471B-BF0F-562EC3937AB6}"/>
              </a:ext>
            </a:extLst>
          </p:cNvPr>
          <p:cNvSpPr/>
          <p:nvPr/>
        </p:nvSpPr>
        <p:spPr>
          <a:xfrm>
            <a:off x="83194" y="74053"/>
            <a:ext cx="4469756" cy="40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2000" b="1" kern="100" dirty="0">
                <a:solidFill>
                  <a:srgbClr val="002060"/>
                </a:solidFill>
                <a:latin typeface="華康仿宋體W2(P)" panose="02020200000000000000" pitchFamily="18" charset="-120"/>
                <a:ea typeface="華康仿宋體W2(P)" panose="02020200000000000000" pitchFamily="18" charset="-120"/>
                <a:cs typeface="Times New Roman" panose="02020603050405020304" pitchFamily="18" charset="0"/>
              </a:rPr>
              <a:t>與</a:t>
            </a:r>
            <a:r>
              <a:rPr lang="en-US" altLang="zh-TW" sz="2000" b="1" kern="100" dirty="0">
                <a:solidFill>
                  <a:srgbClr val="002060"/>
                </a:solidFill>
                <a:latin typeface="華康仿宋體W2(P)" panose="02020200000000000000" pitchFamily="18" charset="-120"/>
                <a:ea typeface="華康仿宋體W2(P)" panose="02020200000000000000" pitchFamily="18" charset="-120"/>
                <a:cs typeface="Times New Roman" panose="02020603050405020304" pitchFamily="18" charset="0"/>
              </a:rPr>
              <a:t>GAPC</a:t>
            </a:r>
            <a:r>
              <a:rPr lang="zh-TW" altLang="en-US" sz="2000" b="1" kern="100" dirty="0">
                <a:solidFill>
                  <a:srgbClr val="002060"/>
                </a:solidFill>
                <a:latin typeface="華康仿宋體W2(P)" panose="02020200000000000000" pitchFamily="18" charset="-120"/>
                <a:ea typeface="華康仿宋體W2(P)" panose="02020200000000000000" pitchFamily="18" charset="-120"/>
                <a:cs typeface="Times New Roman" panose="02020603050405020304" pitchFamily="18" charset="0"/>
              </a:rPr>
              <a:t>關聯性</a:t>
            </a:r>
          </a:p>
        </p:txBody>
      </p:sp>
      <p:graphicFrame>
        <p:nvGraphicFramePr>
          <p:cNvPr id="8" name="表格 7">
            <a:extLst>
              <a:ext uri="{FF2B5EF4-FFF2-40B4-BE49-F238E27FC236}">
                <a16:creationId xmlns:a16="http://schemas.microsoft.com/office/drawing/2014/main" id="{41E1512A-86FF-46E1-83FF-03795E301F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8844421"/>
              </p:ext>
            </p:extLst>
          </p:nvPr>
        </p:nvGraphicFramePr>
        <p:xfrm>
          <a:off x="330200" y="719666"/>
          <a:ext cx="11612880" cy="588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40680">
                  <a:extLst>
                    <a:ext uri="{9D8B030D-6E8A-4147-A177-3AD203B41FA5}">
                      <a16:colId xmlns:a16="http://schemas.microsoft.com/office/drawing/2014/main" val="3329003481"/>
                    </a:ext>
                  </a:extLst>
                </a:gridCol>
                <a:gridCol w="6172200">
                  <a:extLst>
                    <a:ext uri="{9D8B030D-6E8A-4147-A177-3AD203B41FA5}">
                      <a16:colId xmlns:a16="http://schemas.microsoft.com/office/drawing/2014/main" val="29645597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英文</a:t>
                      </a:r>
                      <a:endParaRPr lang="zh-TW" altLang="en-US" sz="2000" dirty="0"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中文（參考）</a:t>
                      </a:r>
                      <a:endParaRPr lang="zh-TW" altLang="en-US" sz="2000" dirty="0"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14458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>
                          <a:latin typeface="Georgia" panose="02040502050405020303" pitchFamily="18" charset="0"/>
                        </a:rPr>
                        <a:t>1. </a:t>
                      </a:r>
                      <a:r>
                        <a:rPr lang="en-US" altLang="zh-TW" sz="1600" dirty="0">
                          <a:latin typeface="Georgia" panose="02040502050405020303" pitchFamily="18" charset="0"/>
                        </a:rPr>
                        <a:t>Ability to apply advanced knowledge and integrate a variety of perspectives to formulate solutions suitable to local conditions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dirty="0">
                          <a:latin typeface="Georgia" panose="02040502050405020303" pitchFamily="18" charset="0"/>
                        </a:rPr>
                        <a:t>1. </a:t>
                      </a:r>
                      <a:r>
                        <a:rPr lang="zh-TW" altLang="en-US" sz="1800" dirty="0">
                          <a:latin typeface="Georgia" panose="02040502050405020303" pitchFamily="18" charset="0"/>
                        </a:rPr>
                        <a:t>能夠應用先進知識，整合各方觀點，擬定適合當地條件的解決方案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14521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>
                          <a:latin typeface="Georgia" panose="02040502050405020303" pitchFamily="18" charset="0"/>
                        </a:rPr>
                        <a:t>2. </a:t>
                      </a:r>
                      <a:r>
                        <a:rPr lang="en-US" altLang="zh-TW" sz="1600" dirty="0">
                          <a:latin typeface="Georgia" panose="02040502050405020303" pitchFamily="18" charset="0"/>
                        </a:rPr>
                        <a:t>Ability to investigate and analyze complex problems using data and information technologies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dirty="0">
                          <a:latin typeface="Georgia" panose="02040502050405020303" pitchFamily="18" charset="0"/>
                        </a:rPr>
                        <a:t>2. </a:t>
                      </a:r>
                      <a:r>
                        <a:rPr lang="zh-TW" altLang="en-US" sz="1800" dirty="0">
                          <a:latin typeface="Georgia" panose="02040502050405020303" pitchFamily="18" charset="0"/>
                        </a:rPr>
                        <a:t>能夠利用數據及數位資訊技術調查及分析複雜問題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52284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>
                          <a:latin typeface="Georgia" panose="02040502050405020303" pitchFamily="18" charset="0"/>
                        </a:rPr>
                        <a:t>3. </a:t>
                      </a:r>
                      <a:r>
                        <a:rPr lang="en-US" altLang="zh-TW" sz="1600" dirty="0">
                          <a:latin typeface="Georgia" panose="02040502050405020303" pitchFamily="18" charset="0"/>
                        </a:rPr>
                        <a:t>Awareness of the outcomes an</a:t>
                      </a:r>
                      <a:r>
                        <a:rPr lang="en-US" altLang="zh-CN" sz="1600" dirty="0">
                          <a:latin typeface="Georgia" panose="02040502050405020303" pitchFamily="18" charset="0"/>
                        </a:rPr>
                        <a:t>d</a:t>
                      </a:r>
                      <a:r>
                        <a:rPr lang="en-US" altLang="zh-TW" sz="1600" dirty="0">
                          <a:latin typeface="Georgia" panose="02040502050405020303" pitchFamily="18" charset="0"/>
                        </a:rPr>
                        <a:t> impacts of complex engineering activities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dirty="0">
                          <a:latin typeface="Georgia" panose="02040502050405020303" pitchFamily="18" charset="0"/>
                        </a:rPr>
                        <a:t>3. </a:t>
                      </a:r>
                      <a:r>
                        <a:rPr lang="zh-TW" altLang="en-US" sz="1800" dirty="0">
                          <a:latin typeface="Georgia" panose="02040502050405020303" pitchFamily="18" charset="0"/>
                        </a:rPr>
                        <a:t>能夠覺察對複雜工程活動的結果及影響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36313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>
                          <a:latin typeface="Georgia" panose="02040502050405020303" pitchFamily="18" charset="0"/>
                        </a:rPr>
                        <a:t>4. </a:t>
                      </a:r>
                      <a:r>
                        <a:rPr lang="en-US" altLang="zh-TW" sz="1600" dirty="0">
                          <a:latin typeface="Georgia" panose="02040502050405020303" pitchFamily="18" charset="0"/>
                        </a:rPr>
                        <a:t>Ability to recognize the foreseeable economic, social, and environmental effects of complex activities and seek to achieve sustainable outcomes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dirty="0">
                          <a:latin typeface="Georgia" panose="02040502050405020303" pitchFamily="18" charset="0"/>
                        </a:rPr>
                        <a:t>4. </a:t>
                      </a:r>
                      <a:r>
                        <a:rPr lang="zh-TW" altLang="en-US" sz="1800" dirty="0">
                          <a:latin typeface="Georgia" panose="02040502050405020303" pitchFamily="18" charset="0"/>
                        </a:rPr>
                        <a:t>能夠認知複雜活動的可預測經濟、社會及環境影響，並尋求實現永續成果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39122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>
                          <a:latin typeface="Georgia" panose="02040502050405020303" pitchFamily="18" charset="0"/>
                        </a:rPr>
                        <a:t>5. </a:t>
                      </a:r>
                      <a:r>
                        <a:rPr lang="en-US" altLang="zh-TW" sz="1600" dirty="0">
                          <a:latin typeface="Georgia" panose="02040502050405020303" pitchFamily="18" charset="0"/>
                        </a:rPr>
                        <a:t>Ability to practice ethically and professionally, taking into account legal, regulatory and cultural requirements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dirty="0">
                          <a:latin typeface="Georgia" panose="02040502050405020303" pitchFamily="18" charset="0"/>
                        </a:rPr>
                        <a:t>5. </a:t>
                      </a:r>
                      <a:r>
                        <a:rPr lang="zh-TW" altLang="en-US" sz="1800" dirty="0">
                          <a:latin typeface="Georgia" panose="02040502050405020303" pitchFamily="18" charset="0"/>
                        </a:rPr>
                        <a:t>能夠兼顧道德及專業而執業，同時考慮到法律、監管及文化要求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94888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>
                          <a:latin typeface="Georgia" panose="02040502050405020303" pitchFamily="18" charset="0"/>
                        </a:rPr>
                        <a:t>6. </a:t>
                      </a:r>
                      <a:r>
                        <a:rPr lang="en-US" altLang="zh-TW" sz="1600" dirty="0">
                          <a:latin typeface="Georgia" panose="02040502050405020303" pitchFamily="18" charset="0"/>
                        </a:rPr>
                        <a:t>Ability to communicate and collaborate  using multiple media clearly and  inclusively with a broad range of  stakeholders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dirty="0">
                          <a:latin typeface="Georgia" panose="02040502050405020303" pitchFamily="18" charset="0"/>
                        </a:rPr>
                        <a:t>6. </a:t>
                      </a:r>
                      <a:r>
                        <a:rPr lang="zh-TW" altLang="en-US" sz="1800" dirty="0">
                          <a:latin typeface="Georgia" panose="02040502050405020303" pitchFamily="18" charset="0"/>
                        </a:rPr>
                        <a:t>能夠使用多元媒體與廣泛的利害關係人進行清晰、包容的溝通和協作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39209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>
                          <a:latin typeface="Georgia" panose="02040502050405020303" pitchFamily="18" charset="0"/>
                        </a:rPr>
                        <a:t>7. </a:t>
                      </a:r>
                      <a:r>
                        <a:rPr lang="en-US" altLang="zh-TW" sz="1600" dirty="0">
                          <a:latin typeface="Georgia" panose="02040502050405020303" pitchFamily="18" charset="0"/>
                        </a:rPr>
                        <a:t>Ability to adapt to emerging technologies and the ever-changing nature of work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dirty="0">
                          <a:latin typeface="Georgia" panose="02040502050405020303" pitchFamily="18" charset="0"/>
                        </a:rPr>
                        <a:t>7. </a:t>
                      </a:r>
                      <a:r>
                        <a:rPr lang="zh-TW" altLang="en-US" sz="1800" dirty="0">
                          <a:latin typeface="Georgia" panose="02040502050405020303" pitchFamily="18" charset="0"/>
                        </a:rPr>
                        <a:t>能夠適應新興技術及不斷變化的工作性質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15694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>
                          <a:latin typeface="Georgia" panose="02040502050405020303" pitchFamily="18" charset="0"/>
                        </a:rPr>
                        <a:t>8. </a:t>
                      </a:r>
                      <a:r>
                        <a:rPr lang="en-US" altLang="zh-TW" sz="1600" dirty="0">
                          <a:latin typeface="Georgia" panose="02040502050405020303" pitchFamily="18" charset="0"/>
                        </a:rPr>
                        <a:t>Ability to make responsible decisions and exercise  sound judgement in the course of complex activities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US" altLang="zh-CN" sz="1800" kern="1200" dirty="0">
                          <a:solidFill>
                            <a:schemeClr val="dk1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8. </a:t>
                      </a:r>
                      <a:r>
                        <a:rPr lang="zh-TW" altLang="en-US" sz="1800" kern="1200" dirty="0">
                          <a:solidFill>
                            <a:schemeClr val="dk1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能夠在複雜的活動過程中做出負責任的決定並做出正確的判斷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27925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39740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1943</TotalTime>
  <Words>540</Words>
  <Application>Microsoft Office PowerPoint</Application>
  <PresentationFormat>寬螢幕</PresentationFormat>
  <Paragraphs>31</Paragraphs>
  <Slides>3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華康仿宋體W2(P)</vt:lpstr>
      <vt:lpstr>新細明體</vt:lpstr>
      <vt:lpstr>Arial</vt:lpstr>
      <vt:lpstr>Calibri</vt:lpstr>
      <vt:lpstr>Calibri Light</vt:lpstr>
      <vt:lpstr>Georgia</vt:lpstr>
      <vt:lpstr>Office 佈景主題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OB 海外部 鐵摩爾</dc:creator>
  <cp:lastModifiedBy>Fenza- CIE</cp:lastModifiedBy>
  <cp:revision>158</cp:revision>
  <cp:lastPrinted>2023-05-26T03:24:52Z</cp:lastPrinted>
  <dcterms:created xsi:type="dcterms:W3CDTF">2023-04-20T01:27:27Z</dcterms:created>
  <dcterms:modified xsi:type="dcterms:W3CDTF">2024-05-09T03:35:02Z</dcterms:modified>
</cp:coreProperties>
</file>